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51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-10-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5.svg"/><Relationship Id="rId5" Type="http://schemas.openxmlformats.org/officeDocument/2006/relationships/image" Target="../media/image-10-3.sv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-10-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-3-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-4-3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-6-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5" Type="http://schemas.openxmlformats.org/officeDocument/2006/relationships/image" Target="../media/image-6-3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-8-6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-8-3.sv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-8-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-9-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Customer Shopping Behavior &amp; Sales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3,900+ purchases to drive data-driven business decisions</a:t>
            </a:r>
            <a:endParaRPr lang="en-US" sz="1750" dirty="0"/>
          </a:p>
        </p:txBody>
      </p:sp>
      <p:sp>
        <p:nvSpPr>
          <p:cNvPr id="5" name="Shape 0"/>
          <p:cNvSpPr/>
          <p:nvPr/>
        </p:nvSpPr>
        <p:spPr>
          <a:xfrm>
            <a:off x="12597210" y="7803356"/>
            <a:ext cx="1970920" cy="426244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0"/>
          <p:cNvSpPr/>
          <p:nvPr/>
        </p:nvSpPr>
        <p:spPr>
          <a:xfrm>
            <a:off x="12597210" y="7794426"/>
            <a:ext cx="1970920" cy="426244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>
            <a:noFill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511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299" y="2136338"/>
            <a:ext cx="4782622" cy="437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Strategic Recommendations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490299" y="2784158"/>
            <a:ext cx="6754892" cy="1382435"/>
          </a:xfrm>
          <a:prstGeom prst="roundRect">
            <a:avLst>
              <a:gd name="adj" fmla="val 42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7937" y="2931795"/>
            <a:ext cx="420172" cy="420172"/>
          </a:xfrm>
          <a:prstGeom prst="roundRect">
            <a:avLst>
              <a:gd name="adj" fmla="val 21760340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3427" y="3047286"/>
            <a:ext cx="189071" cy="1890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7937" y="3491984"/>
            <a:ext cx="175117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Boost Subscriptions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7937" y="3794760"/>
            <a:ext cx="645961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customer lifetime value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7385209" y="2784158"/>
            <a:ext cx="6754892" cy="1382435"/>
          </a:xfrm>
          <a:prstGeom prst="roundRect">
            <a:avLst>
              <a:gd name="adj" fmla="val 42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32846" y="2931795"/>
            <a:ext cx="420172" cy="420172"/>
          </a:xfrm>
          <a:prstGeom prst="roundRect">
            <a:avLst>
              <a:gd name="adj" fmla="val 21760340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48337" y="3047286"/>
            <a:ext cx="189071" cy="1890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32846" y="3491984"/>
            <a:ext cx="175117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Loyalty Programs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7532846" y="3794760"/>
            <a:ext cx="645961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transition into Loyal segment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490299" y="4306610"/>
            <a:ext cx="6754892" cy="1382435"/>
          </a:xfrm>
          <a:prstGeom prst="roundRect">
            <a:avLst>
              <a:gd name="adj" fmla="val 42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7937" y="4454247"/>
            <a:ext cx="420172" cy="420172"/>
          </a:xfrm>
          <a:prstGeom prst="roundRect">
            <a:avLst>
              <a:gd name="adj" fmla="val 21760340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53427" y="4569738"/>
            <a:ext cx="189071" cy="1890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7937" y="5014436"/>
            <a:ext cx="175117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Review Discounts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37937" y="5317212"/>
            <a:ext cx="645961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short-term sales with long-term margin control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7385209" y="4306610"/>
            <a:ext cx="6754892" cy="1382435"/>
          </a:xfrm>
          <a:prstGeom prst="roundRect">
            <a:avLst>
              <a:gd name="adj" fmla="val 42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32846" y="4454247"/>
            <a:ext cx="420172" cy="420172"/>
          </a:xfrm>
          <a:prstGeom prst="roundRect">
            <a:avLst>
              <a:gd name="adj" fmla="val 21760340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8337" y="4569738"/>
            <a:ext cx="189071" cy="18907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32846" y="5014436"/>
            <a:ext cx="175117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Targeted Marketing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7532846" y="5317212"/>
            <a:ext cx="6459617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express-shipping users</a:t>
            </a:r>
            <a:endParaRPr lang="en-US" sz="1100" dirty="0"/>
          </a:p>
        </p:txBody>
      </p:sp>
      <p:sp>
        <p:nvSpPr>
          <p:cNvPr id="24" name="Shape 17"/>
          <p:cNvSpPr/>
          <p:nvPr/>
        </p:nvSpPr>
        <p:spPr>
          <a:xfrm>
            <a:off x="490299" y="5846564"/>
            <a:ext cx="13649801" cy="2035016"/>
          </a:xfrm>
          <a:prstGeom prst="roundRect">
            <a:avLst>
              <a:gd name="adj" fmla="val 2891"/>
            </a:avLst>
          </a:prstGeom>
          <a:solidFill>
            <a:srgbClr val="F3E4BF"/>
          </a:solidFill>
          <a:ln/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317" y="6051233"/>
            <a:ext cx="218837" cy="175022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989171" y="6021586"/>
            <a:ext cx="1751171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Business Impact</a:t>
            </a:r>
            <a:endParaRPr lang="en-US" sz="1350" dirty="0"/>
          </a:p>
        </p:txBody>
      </p:sp>
      <p:sp>
        <p:nvSpPr>
          <p:cNvPr id="27" name="Text 19"/>
          <p:cNvSpPr/>
          <p:nvPr/>
        </p:nvSpPr>
        <p:spPr>
          <a:xfrm>
            <a:off x="989171" y="6380440"/>
            <a:ext cx="1301091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 Improved customer engagement </a:t>
            </a:r>
            <a:endParaRPr lang="en-US" sz="1100" dirty="0"/>
          </a:p>
        </p:txBody>
      </p:sp>
      <p:sp>
        <p:nvSpPr>
          <p:cNvPr id="28" name="Text 20"/>
          <p:cNvSpPr/>
          <p:nvPr/>
        </p:nvSpPr>
        <p:spPr>
          <a:xfrm>
            <a:off x="989171" y="6738223"/>
            <a:ext cx="1301091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 Higher retention &amp; repeat purchase rate </a:t>
            </a:r>
            <a:endParaRPr lang="en-US" sz="1100" dirty="0"/>
          </a:p>
        </p:txBody>
      </p:sp>
      <p:sp>
        <p:nvSpPr>
          <p:cNvPr id="29" name="Text 21"/>
          <p:cNvSpPr/>
          <p:nvPr/>
        </p:nvSpPr>
        <p:spPr>
          <a:xfrm>
            <a:off x="989171" y="7096006"/>
            <a:ext cx="1301091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 Optimized promotional spend </a:t>
            </a:r>
            <a:endParaRPr lang="en-US" sz="1100" dirty="0"/>
          </a:p>
        </p:txBody>
      </p:sp>
      <p:sp>
        <p:nvSpPr>
          <p:cNvPr id="30" name="Text 22"/>
          <p:cNvSpPr/>
          <p:nvPr/>
        </p:nvSpPr>
        <p:spPr>
          <a:xfrm>
            <a:off x="989171" y="7453789"/>
            <a:ext cx="1301091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 Stronger revenue predictability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56310"/>
            <a:ext cx="1678781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24295"/>
            <a:ext cx="14066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SCOPE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732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736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667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577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 across multiple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6355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667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Variables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15778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Demographics, purchases, behavior metrics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63556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37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667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15778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in Review Rating column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3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9466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3888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831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Frequency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3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Transaction Data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99521" y="59466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Category &amp; Item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3888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Amount &amp; Season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831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Discounts &amp; Promo Codes</a:t>
            </a:r>
            <a:endParaRPr lang="en-US" sz="1750" dirty="0"/>
          </a:p>
        </p:txBody>
      </p:sp>
      <p:sp>
        <p:nvSpPr>
          <p:cNvPr id="22" name="Shape 0"/>
          <p:cNvSpPr/>
          <p:nvPr/>
        </p:nvSpPr>
        <p:spPr>
          <a:xfrm>
            <a:off x="12597210" y="7803356"/>
            <a:ext cx="1970920" cy="426244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1331"/>
            <a:ext cx="1243489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9878" y="12437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89315"/>
            <a:ext cx="6991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38300"/>
            <a:ext cx="78271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042285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216592"/>
            <a:ext cx="3813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70701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dataset, verified structure with df.head(), df.info(), df.describe()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042285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216592"/>
            <a:ext cx="3111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70701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nulls using median rating per product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6872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042285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216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70701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snake_case, removed redundant promo_code_used field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47598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2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232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bins and purchase_frequency_days metrics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1925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47598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21906"/>
            <a:ext cx="2893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232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MySQL and loaded cleaned data for SQL analysis</a:t>
            </a:r>
            <a:endParaRPr lang="en-US" sz="1750" dirty="0"/>
          </a:p>
        </p:txBody>
      </p:sp>
      <p:sp>
        <p:nvSpPr>
          <p:cNvPr id="26" name="Shape 0"/>
          <p:cNvSpPr/>
          <p:nvPr/>
        </p:nvSpPr>
        <p:spPr>
          <a:xfrm>
            <a:off x="12597210" y="7803356"/>
            <a:ext cx="1970920" cy="426244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24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1627" y="496253"/>
            <a:ext cx="1374815" cy="339090"/>
          </a:xfrm>
          <a:prstGeom prst="roundRect">
            <a:avLst>
              <a:gd name="adj" fmla="val 17882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9854" y="593646"/>
            <a:ext cx="144304" cy="1443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6310" y="550307"/>
            <a:ext cx="941903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ANALYSIS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31627" y="907494"/>
            <a:ext cx="6014680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Key Performance Indicators</a:t>
            </a:r>
            <a:endParaRPr lang="en-US" sz="3550" dirty="0"/>
          </a:p>
        </p:txBody>
      </p:sp>
      <p:sp>
        <p:nvSpPr>
          <p:cNvPr id="7" name="Shape 3"/>
          <p:cNvSpPr/>
          <p:nvPr/>
        </p:nvSpPr>
        <p:spPr>
          <a:xfrm>
            <a:off x="631627" y="1742003"/>
            <a:ext cx="7880747" cy="1054894"/>
          </a:xfrm>
          <a:prstGeom prst="roundRect">
            <a:avLst>
              <a:gd name="adj" fmla="val 718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19626" y="1930003"/>
            <a:ext cx="2255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19626" y="2320171"/>
            <a:ext cx="750474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sales performance tracking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31627" y="2977277"/>
            <a:ext cx="7880747" cy="1054894"/>
          </a:xfrm>
          <a:prstGeom prst="roundRect">
            <a:avLst>
              <a:gd name="adj" fmla="val 718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19626" y="3165277"/>
            <a:ext cx="2255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Total Customers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19626" y="3555444"/>
            <a:ext cx="750474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 customer base measurement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631627" y="4212550"/>
            <a:ext cx="7880747" cy="1054894"/>
          </a:xfrm>
          <a:prstGeom prst="roundRect">
            <a:avLst>
              <a:gd name="adj" fmla="val 718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19626" y="4400550"/>
            <a:ext cx="245673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Average Review Rating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19626" y="4790718"/>
            <a:ext cx="750474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satisfaction metrics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31627" y="5447824"/>
            <a:ext cx="7880747" cy="1054894"/>
          </a:xfrm>
          <a:prstGeom prst="roundRect">
            <a:avLst>
              <a:gd name="adj" fmla="val 718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819626" y="5635823"/>
            <a:ext cx="2255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Average Order Value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819626" y="6025991"/>
            <a:ext cx="750474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Boosts Revenue &amp; Profitability </a:t>
            </a:r>
            <a:endParaRPr lang="en-US" sz="1400" dirty="0"/>
          </a:p>
        </p:txBody>
      </p:sp>
      <p:sp>
        <p:nvSpPr>
          <p:cNvPr id="19" name="Shape 15"/>
          <p:cNvSpPr/>
          <p:nvPr/>
        </p:nvSpPr>
        <p:spPr>
          <a:xfrm>
            <a:off x="631627" y="6683097"/>
            <a:ext cx="7880747" cy="1054894"/>
          </a:xfrm>
          <a:prstGeom prst="roundRect">
            <a:avLst>
              <a:gd name="adj" fmla="val 718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819626" y="6871097"/>
            <a:ext cx="2880003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Average Previous Purchase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819626" y="7261265"/>
            <a:ext cx="750474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Customer Insights</a:t>
            </a:r>
            <a:endParaRPr lang="en-US" sz="1400" dirty="0"/>
          </a:p>
        </p:txBody>
      </p:sp>
      <p:sp>
        <p:nvSpPr>
          <p:cNvPr id="27" name="Text 3"/>
          <p:cNvSpPr/>
          <p:nvPr/>
        </p:nvSpPr>
        <p:spPr>
          <a:xfrm>
            <a:off x="5689164" y="1928931"/>
            <a:ext cx="2635210" cy="59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dirty="0" smtClean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233,081</a:t>
            </a:r>
            <a:endParaRPr lang="en-US" sz="3600" dirty="0"/>
          </a:p>
        </p:txBody>
      </p:sp>
      <p:sp>
        <p:nvSpPr>
          <p:cNvPr id="28" name="Text 3"/>
          <p:cNvSpPr/>
          <p:nvPr/>
        </p:nvSpPr>
        <p:spPr>
          <a:xfrm>
            <a:off x="5689164" y="3169265"/>
            <a:ext cx="2635210" cy="59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dirty="0" smtClean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3,900</a:t>
            </a:r>
            <a:endParaRPr lang="en-US" sz="3600" dirty="0"/>
          </a:p>
        </p:txBody>
      </p:sp>
      <p:sp>
        <p:nvSpPr>
          <p:cNvPr id="29" name="Text 3"/>
          <p:cNvSpPr/>
          <p:nvPr/>
        </p:nvSpPr>
        <p:spPr>
          <a:xfrm>
            <a:off x="5689164" y="4401145"/>
            <a:ext cx="2635210" cy="59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dirty="0" smtClean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3.75</a:t>
            </a:r>
            <a:endParaRPr lang="en-US" sz="3600" dirty="0"/>
          </a:p>
        </p:txBody>
      </p:sp>
      <p:sp>
        <p:nvSpPr>
          <p:cNvPr id="30" name="Text 3"/>
          <p:cNvSpPr/>
          <p:nvPr/>
        </p:nvSpPr>
        <p:spPr>
          <a:xfrm>
            <a:off x="5689164" y="5636418"/>
            <a:ext cx="2635210" cy="59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dirty="0" smtClean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$59</a:t>
            </a:r>
            <a:r>
              <a:rPr lang="en-US" sz="3600" dirty="0" smtClean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.76</a:t>
            </a:r>
            <a:endParaRPr lang="en-US" sz="3600" dirty="0"/>
          </a:p>
        </p:txBody>
      </p:sp>
      <p:sp>
        <p:nvSpPr>
          <p:cNvPr id="31" name="Text 3"/>
          <p:cNvSpPr/>
          <p:nvPr/>
        </p:nvSpPr>
        <p:spPr>
          <a:xfrm>
            <a:off x="5689164" y="6873817"/>
            <a:ext cx="2635210" cy="594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dirty="0" smtClean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25.35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653" y="365879"/>
            <a:ext cx="4353044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Sales Performance Insights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65653" y="1114187"/>
            <a:ext cx="1663303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Category-wise Sales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65653" y="1455063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 leads revenue generation across all product categories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3" y="1816179"/>
            <a:ext cx="6228000" cy="43294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85102" y="1114187"/>
            <a:ext cx="1663303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Revenue by Season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485102" y="1455063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Seasonal trends show peak shopping periods and demand fluctuations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102" y="1816179"/>
            <a:ext cx="6228000" cy="432944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65652" y="6512957"/>
            <a:ext cx="6228001" cy="1258887"/>
          </a:xfrm>
          <a:prstGeom prst="roundRect">
            <a:avLst>
              <a:gd name="adj" fmla="val 7012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66392" y="6845499"/>
            <a:ext cx="1663303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Subscription Impact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66392" y="7207832"/>
            <a:ext cx="648652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generate higher revenue vs subscribers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7485102" y="6512956"/>
            <a:ext cx="6228001" cy="1258887"/>
          </a:xfrm>
          <a:prstGeom prst="roundRect">
            <a:avLst>
              <a:gd name="adj" fmla="val 7012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722235" y="6845499"/>
            <a:ext cx="1663303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Discount Effect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722235" y="7207832"/>
            <a:ext cx="648664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Discounts drive volume but impact margins</a:t>
            </a:r>
            <a:endParaRPr lang="en-US" sz="1400" dirty="0"/>
          </a:p>
        </p:txBody>
      </p:sp>
      <p:sp>
        <p:nvSpPr>
          <p:cNvPr id="15" name="Shape 0"/>
          <p:cNvSpPr/>
          <p:nvPr/>
        </p:nvSpPr>
        <p:spPr>
          <a:xfrm>
            <a:off x="12659480" y="7803356"/>
            <a:ext cx="1970920" cy="426244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Customer Behavior Patterns</a:t>
            </a:r>
            <a:endParaRPr lang="en-US" sz="4450" dirty="0"/>
          </a:p>
        </p:txBody>
      </p:sp>
      <p:pic>
        <p:nvPicPr>
          <p:cNvPr id="4" name="Image 1" descr="preencoded.png" hidden="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3790" y="2428637"/>
            <a:ext cx="680442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7720" y="2619970"/>
            <a:ext cx="2853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Payment Preferences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57720" y="311038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Credit cards dominate as the most used payment method across all transactions</a:t>
            </a:r>
            <a:endParaRPr lang="en-US" sz="1750" dirty="0"/>
          </a:p>
        </p:txBody>
      </p:sp>
      <p:pic>
        <p:nvPicPr>
          <p:cNvPr id="7" name="Image 2" descr="preencoded.png" hidden="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3790" y="4289822"/>
            <a:ext cx="680442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7720" y="4481155"/>
            <a:ext cx="2916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757720" y="4971574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vs female customer spending reveals distinct purchasing patterns</a:t>
            </a:r>
            <a:endParaRPr lang="en-US" sz="1750" dirty="0"/>
          </a:p>
        </p:txBody>
      </p:sp>
      <p:pic>
        <p:nvPicPr>
          <p:cNvPr id="10" name="Image 3" descr="preencoded.png" hidden="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93790" y="6151007"/>
            <a:ext cx="680442" cy="680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7720" y="6342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Shipping Choices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757720" y="683275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show higher average purchase amounts than standard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2" y="2428637"/>
            <a:ext cx="680400" cy="68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6" y="4284420"/>
            <a:ext cx="680400" cy="68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6" y="6152359"/>
            <a:ext cx="680400" cy="68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6507"/>
            <a:ext cx="195536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702112"/>
            <a:ext cx="16679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58716"/>
            <a:ext cx="68406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434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Highest Rated Items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5051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5 products with exceptional customer reviews drive satisfaction and repeat purchases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68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Discount Leaders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38427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 products with highest discount usage rates show promotional effectiveness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01997"/>
            <a:ext cx="2870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Category Champions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91804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3 most purchased items within each category reveal customer preferences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62808"/>
            <a:ext cx="4885015" cy="4885015"/>
          </a:xfrm>
          <a:prstGeom prst="rect">
            <a:avLst/>
          </a:prstGeom>
        </p:spPr>
      </p:pic>
      <p:sp>
        <p:nvSpPr>
          <p:cNvPr id="12" name="Shape 0"/>
          <p:cNvSpPr/>
          <p:nvPr/>
        </p:nvSpPr>
        <p:spPr>
          <a:xfrm>
            <a:off x="12597210" y="7803356"/>
            <a:ext cx="1970920" cy="426244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2978"/>
            <a:ext cx="6711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25385"/>
            <a:ext cx="2152055" cy="807958"/>
          </a:xfrm>
          <a:prstGeom prst="rect">
            <a:avLst/>
          </a:prstGeom>
        </p:spPr>
      </p:pic>
      <p:pic>
        <p:nvPicPr>
          <p:cNvPr id="4" name="Image 1" descr="preencoded.png" hidden="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894892" y="2456974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352199"/>
            <a:ext cx="730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5187077" y="294644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381" y="2990017"/>
            <a:ext cx="4304109" cy="807958"/>
          </a:xfrm>
          <a:prstGeom prst="rect">
            <a:avLst/>
          </a:prstGeom>
        </p:spPr>
      </p:pic>
      <p:pic>
        <p:nvPicPr>
          <p:cNvPr id="8" name="Image 3" descr="preencoded.png" hidden="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94892" y="3234452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33304" y="3216831"/>
            <a:ext cx="13658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6263164" y="381107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94" y="3854648"/>
            <a:ext cx="6456164" cy="807958"/>
          </a:xfrm>
          <a:prstGeom prst="rect">
            <a:avLst/>
          </a:prstGeom>
        </p:spPr>
      </p:pic>
      <p:pic>
        <p:nvPicPr>
          <p:cNvPr id="12" name="Image 5" descr="preencoded.png" hidden="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94773" y="4099084"/>
            <a:ext cx="318968" cy="3189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09272" y="4081463"/>
            <a:ext cx="597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93790" y="49177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segmented by previous purchase history: New (0-1), Returning (2-9), Loyal (10+)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55358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6" name="Shape 8"/>
          <p:cNvSpPr/>
          <p:nvPr/>
        </p:nvSpPr>
        <p:spPr>
          <a:xfrm>
            <a:off x="763310" y="55358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Text 9"/>
          <p:cNvSpPr/>
          <p:nvPr/>
        </p:nvSpPr>
        <p:spPr>
          <a:xfrm>
            <a:off x="1142524" y="5793105"/>
            <a:ext cx="33693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Subscription Correlation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1142524" y="62835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buyers (5+ purchases) show strong likelihood to subscribe</a:t>
            </a:r>
            <a:endParaRPr lang="en-US" sz="1750" dirty="0"/>
          </a:p>
        </p:txBody>
      </p:sp>
      <p:sp>
        <p:nvSpPr>
          <p:cNvPr id="19" name="Shape 11"/>
          <p:cNvSpPr/>
          <p:nvPr/>
        </p:nvSpPr>
        <p:spPr>
          <a:xfrm>
            <a:off x="7428548" y="55358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20" name="Shape 12"/>
          <p:cNvSpPr/>
          <p:nvPr/>
        </p:nvSpPr>
        <p:spPr>
          <a:xfrm>
            <a:off x="7398067" y="55358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1" name="Text 13"/>
          <p:cNvSpPr/>
          <p:nvPr/>
        </p:nvSpPr>
        <p:spPr>
          <a:xfrm>
            <a:off x="7777282" y="5793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Age Group Revenue</a:t>
            </a:r>
            <a:endParaRPr lang="en-US" sz="2200" dirty="0"/>
          </a:p>
        </p:txBody>
      </p:sp>
      <p:sp>
        <p:nvSpPr>
          <p:cNvPr id="22" name="Text 14"/>
          <p:cNvSpPr/>
          <p:nvPr/>
        </p:nvSpPr>
        <p:spPr>
          <a:xfrm>
            <a:off x="7777282" y="62835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Different age segments contribute varying revenue levels</a:t>
            </a: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93" y="4054586"/>
            <a:ext cx="360000" cy="36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82" y="3216831"/>
            <a:ext cx="360000" cy="3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257" y="2415942"/>
            <a:ext cx="360000" cy="360000"/>
          </a:xfrm>
          <a:prstGeom prst="rect">
            <a:avLst/>
          </a:prstGeom>
        </p:spPr>
      </p:pic>
      <p:sp>
        <p:nvSpPr>
          <p:cNvPr id="26" name="Shape 0"/>
          <p:cNvSpPr/>
          <p:nvPr/>
        </p:nvSpPr>
        <p:spPr>
          <a:xfrm>
            <a:off x="12597210" y="7803356"/>
            <a:ext cx="1970920" cy="426244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0447" y="566023"/>
            <a:ext cx="1244679" cy="386715"/>
          </a:xfrm>
          <a:prstGeom prst="roundRect">
            <a:avLst>
              <a:gd name="adj" fmla="val 17886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43915" y="676989"/>
            <a:ext cx="164663" cy="164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0851" y="627698"/>
            <a:ext cx="75080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20447" y="1035010"/>
            <a:ext cx="5495092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Interactive Dashboard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720447" y="1987034"/>
            <a:ext cx="131895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Two-page Power BI dashboard visualizes key insights for stakeholder decision-making.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0447" y="2547938"/>
            <a:ext cx="13189506" cy="22860"/>
          </a:xfrm>
          <a:prstGeom prst="roundRect">
            <a:avLst>
              <a:gd name="adj" fmla="val 378222"/>
            </a:avLst>
          </a:prstGeom>
          <a:solidFill>
            <a:srgbClr val="DDD3BA"/>
          </a:solidFill>
          <a:ln/>
        </p:spPr>
      </p:sp>
      <p:sp>
        <p:nvSpPr>
          <p:cNvPr id="8" name="Shape 5"/>
          <p:cNvSpPr/>
          <p:nvPr/>
        </p:nvSpPr>
        <p:spPr>
          <a:xfrm>
            <a:off x="720447" y="2570798"/>
            <a:ext cx="6466046" cy="5173742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9" name="Text 6"/>
          <p:cNvSpPr/>
          <p:nvPr/>
        </p:nvSpPr>
        <p:spPr>
          <a:xfrm>
            <a:off x="1786533" y="2776657"/>
            <a:ext cx="4333756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Page 1: Sales &amp; Customer Overview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933926" y="3221712"/>
            <a:ext cx="603908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trends, customer demographics, subscription analysis, seasonal patterns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26" y="4111943"/>
            <a:ext cx="6039088" cy="3419118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443788" y="2570798"/>
            <a:ext cx="6466165" cy="5178862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3" name="Text 9"/>
          <p:cNvSpPr/>
          <p:nvPr/>
        </p:nvSpPr>
        <p:spPr>
          <a:xfrm>
            <a:off x="7822287" y="2776657"/>
            <a:ext cx="570904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Page 2: Customer Behavior &amp; Product Insights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657267" y="3221712"/>
            <a:ext cx="6039207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patterns, product performance, discount impact, loyalty segmentation</a:t>
            </a:r>
            <a:endParaRPr lang="en-US" sz="16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267" y="4111943"/>
            <a:ext cx="6039207" cy="3424238"/>
          </a:xfrm>
          <a:prstGeom prst="rect">
            <a:avLst/>
          </a:prstGeom>
        </p:spPr>
      </p:pic>
      <p:sp>
        <p:nvSpPr>
          <p:cNvPr id="16" name="Shape 0"/>
          <p:cNvSpPr/>
          <p:nvPr/>
        </p:nvSpPr>
        <p:spPr>
          <a:xfrm>
            <a:off x="12597210" y="7803356"/>
            <a:ext cx="1970920" cy="426244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480</Words>
  <Application>Microsoft Office PowerPoint</Application>
  <PresentationFormat>Custom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DM Sans</vt:lpstr>
      <vt:lpstr>Platypi</vt:lpstr>
      <vt:lpstr>Calibri</vt:lpstr>
      <vt:lpstr>Platypi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Tejas Khamkar</dc:creator>
  <cp:lastModifiedBy>Admin</cp:lastModifiedBy>
  <cp:revision>7</cp:revision>
  <dcterms:created xsi:type="dcterms:W3CDTF">2026-01-02T11:33:18Z</dcterms:created>
  <dcterms:modified xsi:type="dcterms:W3CDTF">2026-01-02T12:23:48Z</dcterms:modified>
</cp:coreProperties>
</file>